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7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71" r:id="rId26"/>
    <p:sldId id="274" r:id="rId27"/>
    <p:sldId id="275" r:id="rId28"/>
    <p:sldId id="276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9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8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93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91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46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03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74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41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20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2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73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C41C-BBDB-4561-956D-EAFAB1680C32}" type="datetimeFigureOut">
              <a:rPr lang="el-GR" smtClean="0"/>
              <a:t>18/3/2019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D7EAC-6D2F-4876-859D-967B7E9D45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7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4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Φοιτητικός πληθυσμός 2009-2019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7"/>
          <a:stretch/>
        </p:blipFill>
        <p:spPr>
          <a:xfrm>
            <a:off x="489286" y="987951"/>
            <a:ext cx="10864513" cy="3757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5260" y="4717851"/>
            <a:ext cx="10320139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Ν: Συνολικός αριθμός εγγεγραμμένων φοιτητών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Π: Προπτυχιακοί φοιτητές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Π%: Προπτυχιακοί φοιτητές %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Μ: Μεταπτυχιακοί φοιτητές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Μ%: Μεταπτυχιακοί φοιτητές %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Δ: Διδακτορικοί φοιτητές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Δ%: Διδακτορικοί φοιτητές 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6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F0C6E873-DF26-4BD2-B3C1-DB18E59E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Αναλογία μεταπτυχιακών φοιτητών-προσωπικού</a:t>
            </a:r>
            <a:br>
              <a:rPr lang="el-GR" sz="3600" b="1" dirty="0"/>
            </a:br>
            <a:endParaRPr lang="el-GR" sz="3600" b="1" dirty="0"/>
          </a:p>
        </p:txBody>
      </p:sp>
      <p:pic>
        <p:nvPicPr>
          <p:cNvPr id="6" name="Εικόνα 5" descr="Εικόνα που περιέχει υπολογιστής, ουρανός, εσωτερικό, λευκ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B8B0BEF6-64C7-4995-BB70-65B361689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1241716"/>
            <a:ext cx="12007121" cy="3990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386882"/>
            <a:ext cx="2801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ΚΛ: Καθηγητές και λέκτορες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ΛΠ: Λοιπό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ΔΠ: Διοικητικό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ΣΠ: Σύνολο προσωπικού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9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587B0CD1-F5DA-4D24-B832-41BEAD4D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2757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/>
              <a:t>Αναλογία μεταπτυχιακών φοιτητών-προσωπικού</a:t>
            </a:r>
            <a:br>
              <a:rPr lang="el-GR" sz="3600" b="1" dirty="0"/>
            </a:br>
            <a:endParaRPr lang="el-GR" sz="3600" b="1" dirty="0"/>
          </a:p>
        </p:txBody>
      </p:sp>
      <p:pic>
        <p:nvPicPr>
          <p:cNvPr id="6" name="Εικόνα 5" descr="Εικόνα που περιέχει ουρανός, εσωτερικό, υπολογιστής, πίνακα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BBF29BA6-C30E-476F-9CF6-4FE91EA0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2" y="1378061"/>
            <a:ext cx="10871415" cy="4008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386882"/>
            <a:ext cx="2801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ΚΛ: Καθηγητές και λέκτορες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ΛΠ: Λοιπό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ΔΠ: Διοικητικό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ΣΠ: Σύνολο προσωπικού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5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54675313-37BC-4E40-B0DE-9D807B57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Αναλογία μεταπτυχιακών φοιτητών-προσωπικού</a:t>
            </a:r>
            <a:br>
              <a:rPr lang="el-GR" sz="3600" b="1" dirty="0"/>
            </a:br>
            <a:endParaRPr lang="el-GR" sz="3600" b="1" dirty="0"/>
          </a:p>
        </p:txBody>
      </p:sp>
      <p:pic>
        <p:nvPicPr>
          <p:cNvPr id="6" name="Εικόνα 5" descr="Εικόνα που περιέχει ουρανός, εσωτερικό, υπολογιστής, πίνακα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08F286FD-6CAD-4576-B0B1-98889BA86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2" y="1352420"/>
            <a:ext cx="11094888" cy="4034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386882"/>
            <a:ext cx="2801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ΚΛ: Καθηγητές και λέκτορες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ΛΠ: Λοιπό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ΔΠ: Διοικητικό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ΣΠ: Σύνολο προσωπικού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F73D0C0C-EB35-4A0A-9C0D-A5E197E9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/>
              <a:t>Αναλογία μεταπτυχιακών φοιτητών-προσωπικού</a:t>
            </a:r>
            <a:br>
              <a:rPr lang="el-GR" sz="3600" b="1" dirty="0"/>
            </a:br>
            <a:r>
              <a:rPr lang="el-GR" sz="3600" b="1" dirty="0"/>
              <a:t>Λόγος προς καθηγητές και λέκτορες</a:t>
            </a:r>
            <a:br>
              <a:rPr lang="el-GR" sz="3600" b="1" dirty="0"/>
            </a:br>
            <a:endParaRPr lang="el-GR" sz="3600" b="1" dirty="0"/>
          </a:p>
        </p:txBody>
      </p:sp>
      <p:pic>
        <p:nvPicPr>
          <p:cNvPr id="6" name="Εικόνα 5" descr="Εικόνα που περιέχει στιγμιότυπο οθόνη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xmlns="" id="{6B30AD29-5670-4008-81D0-0FC2DFBA9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5" y="1218228"/>
            <a:ext cx="8798136" cy="52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9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27282A96-7421-486B-A284-E83E992F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Αναλογία μεταπτυχιακών φοιτητών-προσωπικού</a:t>
            </a:r>
            <a:br>
              <a:rPr lang="el-GR" sz="3600" b="1" dirty="0"/>
            </a:br>
            <a:r>
              <a:rPr lang="el-GR" sz="3600" b="1" dirty="0"/>
              <a:t>Λόγος φοιτητές προς διοικητικό προσωπικό</a:t>
            </a:r>
          </a:p>
        </p:txBody>
      </p:sp>
      <p:pic>
        <p:nvPicPr>
          <p:cNvPr id="6" name="Εικόνα 5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C205204F-53D3-47C3-8281-7A68D566E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02" y="1690688"/>
            <a:ext cx="8072925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62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9C3D1D75-6677-43B4-A19E-84146390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Αναλογία μεταπτυχιακών φοιτητών-προσωπικού</a:t>
            </a:r>
            <a:br>
              <a:rPr lang="el-GR" sz="3600" b="1" dirty="0"/>
            </a:br>
            <a:r>
              <a:rPr lang="el-GR" sz="3600" b="1" dirty="0"/>
              <a:t>Λόγος φοιτητές προς λοιπό προσωπικό</a:t>
            </a:r>
          </a:p>
        </p:txBody>
      </p:sp>
      <p:pic>
        <p:nvPicPr>
          <p:cNvPr id="6" name="Εικόνα 5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20DC674F-7682-452B-BAE8-263046BEC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1514791"/>
            <a:ext cx="8841532" cy="53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5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3248004-0B29-4FB2-BF8A-349824DD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Χειμερινό εξάμηνο 2018-19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736FA596-50AB-4425-A7D1-73EEC755B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86" t="45379" r="23829" b="15484"/>
          <a:stretch/>
        </p:blipFill>
        <p:spPr>
          <a:xfrm>
            <a:off x="2037462" y="1474210"/>
            <a:ext cx="8117075" cy="35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D77DFB73-DD2C-47CD-B738-6692DBD68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8" t="12355" r="24381" b="8624"/>
          <a:stretch/>
        </p:blipFill>
        <p:spPr>
          <a:xfrm>
            <a:off x="153798" y="587230"/>
            <a:ext cx="6392411" cy="541928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1FDB79E-69BC-4D01-9DD1-A4F1CB644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1" t="8563" r="24863" b="67813"/>
          <a:stretch/>
        </p:blipFill>
        <p:spPr>
          <a:xfrm>
            <a:off x="6442249" y="2810311"/>
            <a:ext cx="5595953" cy="1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9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1C6520B-C93E-4E18-A770-3AE72699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Προπτυχιακό χειμερινό 2018-19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D4154D02-88D4-4861-8938-E85DEE8B9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50" t="14918" r="25021" b="35149"/>
          <a:stretch/>
        </p:blipFill>
        <p:spPr>
          <a:xfrm>
            <a:off x="838200" y="1266755"/>
            <a:ext cx="9942032" cy="53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7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:a16="http://schemas.microsoft.com/office/drawing/2014/main" xmlns="" id="{95614D86-C5AA-4939-A88B-58A133FA288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/>
              <a:t>Προπτυχιακό χειμερινό 2017-18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6621896C-6DD1-472F-BBF6-6EE784DCB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7" t="6728" r="25344" b="4098"/>
          <a:stretch/>
        </p:blipFill>
        <p:spPr>
          <a:xfrm>
            <a:off x="335560" y="1027906"/>
            <a:ext cx="5637402" cy="56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2193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Φοιτητικός πληθυσμός 2009-2019, σε προπτυχιακό, μεταπτυχιακό και διδακτορικό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3"/>
          <a:stretch/>
        </p:blipFill>
        <p:spPr>
          <a:xfrm>
            <a:off x="1725504" y="1319454"/>
            <a:ext cx="8740991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1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:a16="http://schemas.microsoft.com/office/drawing/2014/main" xmlns="" id="{95614D86-C5AA-4939-A88B-58A133FA288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/>
              <a:t>Προπτυχιακό χειμερινό 2017-18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9F822090-CA18-488D-AA69-B17F9683B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19" t="6605" r="25207" b="4465"/>
          <a:stretch/>
        </p:blipFill>
        <p:spPr>
          <a:xfrm>
            <a:off x="3133582" y="1175548"/>
            <a:ext cx="5603847" cy="55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53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01F1FB29-039F-4594-B37B-D8C48DFFB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2" t="45505" r="24587" b="16819"/>
          <a:stretch/>
        </p:blipFill>
        <p:spPr>
          <a:xfrm>
            <a:off x="1860872" y="1299216"/>
            <a:ext cx="8605721" cy="3765004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xmlns="" id="{5F7694E7-6923-49C5-8F8F-658EBAE2D8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/>
              <a:t>Προπτυχιακό χειμερινό 2017-18</a:t>
            </a:r>
          </a:p>
        </p:txBody>
      </p:sp>
    </p:spTree>
    <p:extLst>
      <p:ext uri="{BB962C8B-B14F-4D97-AF65-F5344CB8AC3E}">
        <p14:creationId xmlns:p14="http://schemas.microsoft.com/office/powerpoint/2010/main" val="234463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9196FBD-2AA4-493E-B658-D2FFAFA6A99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/>
              <a:t>Προπτυχιακό χειμερινό 2016-17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8314B2D-A9B6-4D4B-B4E8-AACA4DD54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34" t="6482" r="25619" b="3853"/>
          <a:stretch/>
        </p:blipFill>
        <p:spPr>
          <a:xfrm>
            <a:off x="1266738" y="989517"/>
            <a:ext cx="5486400" cy="55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1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BAC64F6-0382-4CA1-AD0E-E864CEB903A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/>
              <a:t>Προπτυχιακό χειμερινό 2016-17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BC460F0-F8FC-44CF-B805-B40D7095C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1" t="5615" r="24281" b="4756"/>
          <a:stretch/>
        </p:blipFill>
        <p:spPr>
          <a:xfrm>
            <a:off x="3098846" y="1212683"/>
            <a:ext cx="5671824" cy="54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FBA80A1F-E6E4-4E73-AF46-6DDC879F5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1" t="45260" r="16760" b="8545"/>
          <a:stretch/>
        </p:blipFill>
        <p:spPr>
          <a:xfrm>
            <a:off x="-418432" y="1275009"/>
            <a:ext cx="13136625" cy="5486400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xmlns="" id="{FDEA8D0B-135E-45FD-9AF6-8B8E751F453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/>
              <a:t>Προπτυχιακό χειμερινό 2016-17</a:t>
            </a:r>
          </a:p>
        </p:txBody>
      </p:sp>
    </p:spTree>
    <p:extLst>
      <p:ext uri="{BB962C8B-B14F-4D97-AF65-F5344CB8AC3E}">
        <p14:creationId xmlns:p14="http://schemas.microsoft.com/office/powerpoint/2010/main" val="2415419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E7F7A4-6C42-4E70-8EA9-5A474E70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/>
              <a:t>Αξιολόγηση μαθημάτων</a:t>
            </a:r>
            <a:br>
              <a:rPr lang="el-GR" sz="3600" b="1" dirty="0"/>
            </a:br>
            <a:r>
              <a:rPr lang="el-GR" sz="3600" b="1" dirty="0"/>
              <a:t>Εαρινό &amp; χειμερινό εξάμηνο</a:t>
            </a:r>
            <a:br>
              <a:rPr lang="el-GR" sz="3600" b="1" dirty="0"/>
            </a:br>
            <a:r>
              <a:rPr lang="el-GR" sz="3600" b="1" dirty="0"/>
              <a:t>προπτυχιακό</a:t>
            </a:r>
          </a:p>
        </p:txBody>
      </p:sp>
      <p:pic>
        <p:nvPicPr>
          <p:cNvPr id="5" name="Εικόνα 4" descr="Εικόνα που περιέχει στιγμιότυπο οθόνης, υπολογιστής, εσωτερικ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CEB5F133-1FA9-437E-85C9-DC430964C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45683" r="10914" b="14198"/>
          <a:stretch/>
        </p:blipFill>
        <p:spPr>
          <a:xfrm>
            <a:off x="409963" y="1634366"/>
            <a:ext cx="11372073" cy="45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0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D083339-6037-4512-9A9B-859DE2E6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/>
              <a:t>Αξιολόγηση Υποδομών 2018-2019</a:t>
            </a:r>
          </a:p>
        </p:txBody>
      </p:sp>
      <p:pic>
        <p:nvPicPr>
          <p:cNvPr id="5" name="Εικόνα 4" descr="Εικόνα που περιέχει στιγμιότυπο οθόνης, εσωτερικ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59CF7DBE-64A5-4D5B-A211-A199C07B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27759" r="12049" b="20387"/>
          <a:stretch/>
        </p:blipFill>
        <p:spPr>
          <a:xfrm>
            <a:off x="1431235" y="1690688"/>
            <a:ext cx="8984974" cy="47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εσωτερικό, στιγμιότυπο οθόνης, υπολογιστή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538F69E8-FB1B-41FB-87C2-CA9D07BB1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32077" r="14445" b="27730"/>
          <a:stretch/>
        </p:blipFill>
        <p:spPr>
          <a:xfrm>
            <a:off x="1201898" y="1306075"/>
            <a:ext cx="9912627" cy="4304442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xmlns="" id="{D211C6E0-B176-4B30-BAC9-78DB8F72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Αξιολόγηση Υποδομών 2018-2019</a:t>
            </a:r>
          </a:p>
        </p:txBody>
      </p:sp>
    </p:spTree>
    <p:extLst>
      <p:ext uri="{BB962C8B-B14F-4D97-AF65-F5344CB8AC3E}">
        <p14:creationId xmlns:p14="http://schemas.microsoft.com/office/powerpoint/2010/main" val="620170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υπολογιστής, στιγμιότυπο οθόνη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xmlns="" id="{05FCC88D-478E-4C87-99BD-AE884969C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t="24653" r="13661" b="37049"/>
          <a:stretch/>
        </p:blipFill>
        <p:spPr>
          <a:xfrm>
            <a:off x="0" y="1401052"/>
            <a:ext cx="8802806" cy="3848721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xmlns="" id="{4E078226-51B5-4A17-94D7-860CB722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Αξιολόγηση Υποδομών </a:t>
            </a:r>
            <a:r>
              <a:rPr lang="el-GR" sz="3600" b="1" dirty="0" smtClean="0"/>
              <a:t>2018-2019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/>
          <a:stretch/>
        </p:blipFill>
        <p:spPr>
          <a:xfrm>
            <a:off x="8089900" y="3020612"/>
            <a:ext cx="3632200" cy="31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/>
              <a:t>Φοιτητικός πληθυσμός 2009-2019</a:t>
            </a:r>
            <a:r>
              <a:rPr lang="en-US" sz="2800" b="1" dirty="0"/>
              <a:t>, </a:t>
            </a:r>
            <a:r>
              <a:rPr lang="el-GR" sz="2800" b="1" dirty="0"/>
              <a:t>ανά κατηγορία σπουδών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72" y="1531586"/>
            <a:ext cx="935485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1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4C27A7B-2CFE-40FF-A4E7-50127BB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Αναλογία προπτυχιακών φοιτητών-προσωπικού</a:t>
            </a:r>
          </a:p>
        </p:txBody>
      </p:sp>
      <p:pic>
        <p:nvPicPr>
          <p:cNvPr id="5" name="Εικόνα 4" descr="Εικόνα που περιέχει ουρανός, εσωτερικό, λευκό, υπολογιστή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7AF4A74E-6465-4E00-8C35-2AC3FA15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6" y="1055688"/>
            <a:ext cx="12030024" cy="405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00" y="5287433"/>
            <a:ext cx="2801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ΚΛ: Καθηγητές και λέκτορες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ΛΠ: Λοιπό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ΔΠ: Διοικητικό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ΣΠ: Σύνολο προσωπικού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1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0E9D79C4-8823-4E68-9439-A5B00C8D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Αναλογία προπτυχιακών φοιτητών-προσωπικού</a:t>
            </a:r>
          </a:p>
        </p:txBody>
      </p:sp>
      <p:pic>
        <p:nvPicPr>
          <p:cNvPr id="6" name="Εικόνα 5" descr="Εικόνα που περιέχει ουρανός, εσωτερικό, υπολογιστής, λευκ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FB99CC85-D419-4588-AB48-8F0E1D1A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5" y="1141506"/>
            <a:ext cx="11708005" cy="4245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386882"/>
            <a:ext cx="2801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ΚΛ: Καθηγητές και λέκτορες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ΛΠ: Λοιπό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ΔΠ: Διοικητικό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ΣΠ: Σύνολο προσωπικού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6184540D-5E64-4C2F-A9BF-844A250A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Αναλογία προπτυχιακών φοιτητών-προσωπικού</a:t>
            </a:r>
          </a:p>
        </p:txBody>
      </p:sp>
      <p:pic>
        <p:nvPicPr>
          <p:cNvPr id="6" name="Εικόνα 5" descr="Εικόνα που περιέχει εσωτερικό, υπολογιστής, ουρανός, λευκ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BD63D6F9-1625-42BF-B071-86A003D75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288"/>
            <a:ext cx="11694350" cy="3989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386882"/>
            <a:ext cx="2801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ΚΛ: Καθηγητές και λέκτορες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ΛΠ: Λοιπό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ΔΠ: Διοικητικό προσωπικό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ΣΠ: Σύνολο προσωπικού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6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A6CDA3BC-9796-4280-8C19-1B7ADBBC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Αναλογία φοιτητών-προσωπικού</a:t>
            </a:r>
            <a:br>
              <a:rPr lang="el-GR" sz="3600" b="1" dirty="0"/>
            </a:br>
            <a:r>
              <a:rPr lang="el-GR" sz="3600" b="1" dirty="0"/>
              <a:t>λόγος φοιτητές προς καθηγητές και λέκτορες</a:t>
            </a:r>
          </a:p>
        </p:txBody>
      </p:sp>
      <p:pic>
        <p:nvPicPr>
          <p:cNvPr id="6" name="Εικόνα 5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7A3EF0B6-9E48-43EA-A537-DFF500BA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07" y="1423252"/>
            <a:ext cx="9003186" cy="51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FFDF5472-E633-4823-A4C9-EEDF9102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Αναλογία φοιτητών-προσωπικού</a:t>
            </a:r>
            <a:br>
              <a:rPr lang="el-GR" sz="3600" b="1" dirty="0"/>
            </a:br>
            <a:r>
              <a:rPr lang="el-GR" sz="3600" b="1" dirty="0"/>
              <a:t>λόγος φοιτητές προς διοικητικό προσωπικό</a:t>
            </a:r>
          </a:p>
        </p:txBody>
      </p:sp>
      <p:pic>
        <p:nvPicPr>
          <p:cNvPr id="6" name="Εικόνα 5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1AC650A9-BA37-43F7-8789-89DB09121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95" y="1457716"/>
            <a:ext cx="8868269" cy="50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9C19CFDB-F5E9-4F40-BE68-C97CC0AA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Αναλογία φοιτητών-προσωπικού</a:t>
            </a:r>
            <a:br>
              <a:rPr lang="el-GR" sz="3600" b="1" dirty="0"/>
            </a:br>
            <a:r>
              <a:rPr lang="el-GR" sz="3600" b="1" dirty="0"/>
              <a:t>λόγος φοιτητές προς λοιπό προσωπικό</a:t>
            </a:r>
          </a:p>
        </p:txBody>
      </p:sp>
      <p:pic>
        <p:nvPicPr>
          <p:cNvPr id="6" name="Εικόνα 5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1B7EDCE5-23C8-404F-A534-6DC44E541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26" y="1729802"/>
            <a:ext cx="8354547" cy="51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223</Words>
  <Application>Microsoft Office PowerPoint</Application>
  <PresentationFormat>Widescreen</PresentationFormat>
  <Paragraphs>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Φοιτητικός πληθυσμός 2009-2019</vt:lpstr>
      <vt:lpstr>Φοιτητικός πληθυσμός 2009-2019, σε προπτυχιακό, μεταπτυχιακό και διδακτορικό</vt:lpstr>
      <vt:lpstr>Φοιτητικός πληθυσμός 2009-2019, ανά κατηγορία σπουδών</vt:lpstr>
      <vt:lpstr>Αναλογία προπτυχιακών φοιτητών-προσωπικού</vt:lpstr>
      <vt:lpstr>Αναλογία προπτυχιακών φοιτητών-προσωπικού</vt:lpstr>
      <vt:lpstr>Αναλογία προπτυχιακών φοιτητών-προσωπικού</vt:lpstr>
      <vt:lpstr>Αναλογία φοιτητών-προσωπικού λόγος φοιτητές προς καθηγητές και λέκτορες</vt:lpstr>
      <vt:lpstr>Αναλογία φοιτητών-προσωπικού λόγος φοιτητές προς διοικητικό προσωπικό</vt:lpstr>
      <vt:lpstr>Αναλογία φοιτητών-προσωπικού λόγος φοιτητές προς λοιπό προσωπικό</vt:lpstr>
      <vt:lpstr>Αναλογία μεταπτυχιακών φοιτητών-προσωπικού </vt:lpstr>
      <vt:lpstr>Αναλογία μεταπτυχιακών φοιτητών-προσωπικού </vt:lpstr>
      <vt:lpstr>Αναλογία μεταπτυχιακών φοιτητών-προσωπικού </vt:lpstr>
      <vt:lpstr>Αναλογία μεταπτυχιακών φοιτητών-προσωπικού Λόγος προς καθηγητές και λέκτορες </vt:lpstr>
      <vt:lpstr>Αναλογία μεταπτυχιακών φοιτητών-προσωπικού Λόγος φοιτητές προς διοικητικό προσωπικό</vt:lpstr>
      <vt:lpstr>Αναλογία μεταπτυχιακών φοιτητών-προσωπικού Λόγος φοιτητές προς λοιπό προσωπικό</vt:lpstr>
      <vt:lpstr>Χειμερινό εξάμηνο 2018-19</vt:lpstr>
      <vt:lpstr>PowerPoint Presentation</vt:lpstr>
      <vt:lpstr>Προπτυχιακό χειμερινό 2018-19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Αξιολόγηση μαθημάτων Εαρινό &amp; χειμερινό εξάμηνο προπτυχιακό</vt:lpstr>
      <vt:lpstr>Αξιολόγηση Υποδομών 2018-2019</vt:lpstr>
      <vt:lpstr>Αξιολόγηση Υποδομών 2018-2019</vt:lpstr>
      <vt:lpstr>Αξιολόγηση Υποδομών 2018-2019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Φοιτητικός πληθυσμός 2009-2019</dc:title>
  <dc:creator>user</dc:creator>
  <cp:lastModifiedBy>user</cp:lastModifiedBy>
  <cp:revision>17</cp:revision>
  <dcterms:created xsi:type="dcterms:W3CDTF">2019-03-05T11:12:09Z</dcterms:created>
  <dcterms:modified xsi:type="dcterms:W3CDTF">2019-03-18T10:26:58Z</dcterms:modified>
</cp:coreProperties>
</file>