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993FF7-E19D-4C60-B1F1-34AA657A2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3CE334-F69E-4B0E-837A-501653D05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BBF3DC-2BF6-4F5E-9177-0735DF4D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57D087-22E7-4E65-A0C3-8C1363D5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4C3BDE-1A86-4829-A87F-2346DC23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2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99622-2AA4-477F-BBF9-98C865B3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68DE55A-E8EC-46C0-9AB0-EEDF06A36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40F7C3-FD00-4C10-9A15-6C4DD82A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279E36-637B-4ED5-A932-9DD5DC4B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FC5E26-3B69-4973-9B79-CA2025D8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95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B52E9B-0F07-4C89-86A4-7704F4FE1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008045-EACE-4C78-B9B3-54C127848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D5BB0E-1780-4A05-BBDF-7260E1DC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E22CED-35D5-47D4-BCFA-8C448F28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413CE-CE31-431B-9B0C-1FB2D26A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8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BF44F5-A209-45F5-9E72-5BBFE16F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6E125C-F27B-4EAA-8873-783E31FC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F0E585-F34D-40D3-85BB-BF047537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4C7D6E-B024-478C-9B5A-9E90FAE2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A39ACF-1AD3-492B-9973-119EF1D0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2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5AB6A-45BE-494F-88A1-ADA52BF0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154FE6-F709-4482-A403-5F30F423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40281-714C-4B3E-B429-09B5FCA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52D7F9-EA9C-4C86-B67C-5A8E5C6D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5C1DDE9-E32D-477C-A6FB-484A5649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4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CE5E8C-A2F9-496D-AE11-830B3CA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9A0845-F1B8-418D-BAA6-FA0A558A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A659E4-A097-48F7-B456-A8AC90FE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C6A99F5-B4DC-46CC-97A0-D67017C5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60144D-6BE6-4119-ADDC-6BED4586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53CBAB-39AA-4495-A0CA-1CDF0909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954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B1E4A0-4082-4BA5-9F08-596399E2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74EF06-0585-481D-A489-02499E435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0555B9-58A9-4A60-A1C5-C1ADD30A9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425D585-E1B0-455D-8343-2797457A2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3B2DE0-7BD4-4B43-A867-717F919A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B8D924E-406A-4CF7-86C4-2D93F52A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578C566-F714-45E8-83D4-7265DD13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C7D45C-B2DF-40AF-900D-638EF503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94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75F5A6-F60D-42C1-B12B-5D0B0DED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E2CCBED-44A2-479F-9F31-1FEAB5E9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2F4DF0B-33CA-4498-871D-BE68D70A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F3F2E0-C461-4B63-B1F9-3A38EDDE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1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FDC895-0A30-4AC4-ACB3-D1A5219D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E490D3-AEBA-43EF-B1BC-06EB75F8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CD5C03F-BD47-485E-83D9-8036A639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8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5AF907-BBB3-468B-ABC9-6A84FF6D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341806-E974-424C-92E1-8260CFF5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8DD9E7-CD4A-4E00-9AD0-F4DB5D3DA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F155B5-8472-4D2F-86A6-DE0C5247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38A632-CBED-4B73-B541-F292B086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6977A0-8D38-43A6-A24F-73C78BC9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7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AFB26D-458C-4E2B-ABB9-B6E5E819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D2F1379-5A47-4F2E-B785-6EB07689D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8AF3B3D-C100-40B6-BC51-6B4F32E5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47CF76-5162-4F10-9EF5-824D4F1F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090B01-9275-406D-956B-6A042A20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7FD989-E561-4561-9FF0-52689467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760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0B7B2C5-1843-43FD-AC11-60A88B39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18677A-A955-4B7B-8B2E-6DDC5BDC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91A5C7-FADE-4403-A566-09B21FC78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21BC-4EAB-4762-8E9F-4DEDEF37C16C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5FC203-7948-4C4D-AE33-B6063386C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940CC4-514B-4A40-AF23-074FD3CF2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F048-D63B-4499-943E-D7AB25640B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58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douka@phed.auth.g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earning-agreemen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douka@phed.auth.g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ep.auth.gr/el/agreementslist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eurep.auth.gr/el/coordinators/studi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ep.auth.gr/el/students/studies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urep.auth.gr/el/agreementslis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B74E17-459B-4FCE-BB42-34EE5F24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1" r="7809" b="1"/>
          <a:stretch/>
        </p:blipFill>
        <p:spPr>
          <a:xfrm>
            <a:off x="-47999" y="0"/>
            <a:ext cx="12287998" cy="69120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A005E3B-1DF1-4604-879F-72F002A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4355107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b="1" dirty="0"/>
              <a:t>Erasmus +</a:t>
            </a:r>
            <a:br>
              <a:rPr lang="en-GB" sz="4000" b="1" dirty="0"/>
            </a:br>
            <a:endParaRPr lang="el-GR" sz="40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9D18747-9AA7-48E2-8611-13861BBAA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1718" y="5847521"/>
            <a:ext cx="4330262" cy="683284"/>
          </a:xfrm>
        </p:spPr>
        <p:txBody>
          <a:bodyPr>
            <a:noAutofit/>
          </a:bodyPr>
          <a:lstStyle/>
          <a:p>
            <a:r>
              <a:rPr lang="el-GR" sz="1600" b="1" dirty="0"/>
              <a:t>Στέλλα Δούκα</a:t>
            </a:r>
          </a:p>
          <a:p>
            <a:r>
              <a:rPr lang="en-GB" sz="1600" b="1" dirty="0"/>
              <a:t>ECTS coordinator </a:t>
            </a:r>
            <a:r>
              <a:rPr lang="el-GR" sz="1600" b="1" dirty="0"/>
              <a:t>ΤΕΦΑΑ ΑΠΘ</a:t>
            </a:r>
            <a:endParaRPr lang="en-GB" sz="1600" b="1" dirty="0"/>
          </a:p>
          <a:p>
            <a:r>
              <a:rPr lang="en-GB" sz="1600" b="1" dirty="0"/>
              <a:t>202</a:t>
            </a:r>
            <a:r>
              <a:rPr lang="el-GR" sz="1600" b="1" dirty="0"/>
              <a:t>3</a:t>
            </a:r>
            <a:r>
              <a:rPr lang="en-GB" sz="1600" b="1" dirty="0"/>
              <a:t>-2</a:t>
            </a:r>
            <a:r>
              <a:rPr lang="el-GR" sz="1600" b="1"/>
              <a:t>4</a:t>
            </a:r>
            <a:endParaRPr lang="el-GR" sz="1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7EA7C7-7B38-4255-B238-E8A207C3D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EB565FA-73DB-4DD6-84A0-7C96AAFFB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BA83CB3-716D-44B4-9CDB-041C72C1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+</a:t>
            </a:r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Απαραίτητο Υλικό 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E8FD0C-F3DC-4B48-9D66-EA2BED586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638" y="2780068"/>
            <a:ext cx="4530898" cy="363945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1900" dirty="0" err="1"/>
              <a:t>Οδηγός</a:t>
            </a:r>
            <a:r>
              <a:rPr lang="en-US" sz="1900" dirty="0"/>
              <a:t> σπ</a:t>
            </a:r>
            <a:r>
              <a:rPr lang="en-US" sz="1900" dirty="0" err="1"/>
              <a:t>ουδών</a:t>
            </a:r>
            <a:r>
              <a:rPr lang="en-US" sz="1900" dirty="0"/>
              <a:t> </a:t>
            </a:r>
            <a:r>
              <a:rPr lang="en-US" sz="1900" dirty="0" err="1"/>
              <a:t>συνεργ</a:t>
            </a:r>
            <a:r>
              <a:rPr lang="en-US" sz="1900" dirty="0"/>
              <a:t>αζόμενου πανεπιστημίου</a:t>
            </a:r>
            <a:endParaRPr lang="el-GR" sz="1900" dirty="0"/>
          </a:p>
          <a:p>
            <a:endParaRPr lang="en-US" sz="1900" dirty="0"/>
          </a:p>
          <a:p>
            <a:r>
              <a:rPr lang="en-US" sz="1900" dirty="0" err="1"/>
              <a:t>Ιστοσελίδ</a:t>
            </a:r>
            <a:r>
              <a:rPr lang="en-US" sz="1900" dirty="0"/>
              <a:t>α γραφείου Erasmus </a:t>
            </a:r>
            <a:endParaRPr lang="el-GR" sz="1900" dirty="0"/>
          </a:p>
          <a:p>
            <a:endParaRPr lang="en-US" sz="1900" dirty="0"/>
          </a:p>
          <a:p>
            <a:r>
              <a:rPr lang="en-US" sz="1900" dirty="0" err="1"/>
              <a:t>Ιστοσελίδ</a:t>
            </a:r>
            <a:r>
              <a:rPr lang="en-US" sz="1900" dirty="0"/>
              <a:t>α Τμήματος</a:t>
            </a:r>
            <a:endParaRPr lang="el-GR" sz="1900" dirty="0"/>
          </a:p>
          <a:p>
            <a:endParaRPr lang="en-US" sz="1900" dirty="0"/>
          </a:p>
          <a:p>
            <a:r>
              <a:rPr lang="en-US" sz="1900" dirty="0" err="1"/>
              <a:t>Ακ</a:t>
            </a:r>
            <a:r>
              <a:rPr lang="en-US" sz="1900" dirty="0"/>
              <a:t>αδημαϊκός Υπεύθυνος διμερούς συμφωνίας</a:t>
            </a:r>
            <a:endParaRPr lang="el-GR" sz="1900" dirty="0"/>
          </a:p>
          <a:p>
            <a:endParaRPr lang="en-US" sz="1900" dirty="0"/>
          </a:p>
          <a:p>
            <a:r>
              <a:rPr lang="en-US" sz="1900" dirty="0" err="1"/>
              <a:t>Συντονιστής</a:t>
            </a:r>
            <a:r>
              <a:rPr lang="en-US" sz="1900" dirty="0"/>
              <a:t> ECTS </a:t>
            </a:r>
            <a:r>
              <a:rPr lang="en-US" sz="1900" dirty="0" err="1"/>
              <a:t>Τμήμ</a:t>
            </a:r>
            <a:r>
              <a:rPr lang="en-US" sz="1900" dirty="0"/>
              <a:t>ατος</a:t>
            </a:r>
            <a:r>
              <a:rPr lang="el-GR" sz="1900" dirty="0"/>
              <a:t> ΤΕΦΑΑ ΑΠΘ)</a:t>
            </a:r>
            <a:r>
              <a:rPr lang="en-GB" sz="1900" dirty="0"/>
              <a:t>: </a:t>
            </a:r>
            <a:endParaRPr lang="el-GR" sz="1900" dirty="0"/>
          </a:p>
          <a:p>
            <a:pPr marL="0" indent="0">
              <a:buNone/>
            </a:pPr>
            <a:r>
              <a:rPr lang="el-GR" sz="1900" dirty="0"/>
              <a:t>Στέλλα Δούκα</a:t>
            </a:r>
            <a:r>
              <a:rPr lang="en-GB" sz="1900" dirty="0"/>
              <a:t>: </a:t>
            </a:r>
            <a:r>
              <a:rPr lang="en-US" sz="1900" dirty="0">
                <a:hlinkClick r:id="rId2"/>
              </a:rPr>
              <a:t>sdouka</a:t>
            </a:r>
            <a:r>
              <a:rPr lang="el-GR" sz="1900" dirty="0">
                <a:hlinkClick r:id="rId2"/>
              </a:rPr>
              <a:t>@</a:t>
            </a:r>
            <a:r>
              <a:rPr lang="en-US" sz="1900" dirty="0">
                <a:hlinkClick r:id="rId2"/>
              </a:rPr>
              <a:t>phed.auth.gr</a:t>
            </a:r>
            <a:endParaRPr lang="el-GR" sz="1900" dirty="0"/>
          </a:p>
          <a:p>
            <a:pPr marL="0" indent="0">
              <a:buNone/>
            </a:pPr>
            <a:endParaRPr lang="en-US" sz="2000" dirty="0"/>
          </a:p>
          <a:p>
            <a:endParaRPr lang="en-US" sz="19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4F69E1-0CC7-4029-B841-C74D504DB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591" r="17505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39DF485-C9CC-4CE0-93AE-AC3F1BEE7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7D6E663-F10C-4B34-92DC-FC1BC5377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481AFDB-4A08-40EE-A496-1274E7C6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71" y="166996"/>
            <a:ext cx="10066122" cy="1298448"/>
          </a:xfrm>
        </p:spPr>
        <p:txBody>
          <a:bodyPr anchor="b">
            <a:normAutofit/>
          </a:bodyPr>
          <a:lstStyle/>
          <a:p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Επόμενα βήματα…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3C1558A1-9361-4938-AE4E-8E236C8C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03" y="2559049"/>
            <a:ext cx="5255276" cy="363945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b="1" dirty="0"/>
              <a:t>ΑΙΤΗΣΗ</a:t>
            </a:r>
            <a:endParaRPr lang="en-GB" sz="3600" b="1" dirty="0"/>
          </a:p>
          <a:p>
            <a:pPr marL="0" indent="0">
              <a:buNone/>
            </a:pPr>
            <a:endParaRPr lang="en-US" sz="3600" dirty="0">
              <a:hlinkClick r:id="rId2"/>
            </a:endParaRP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https://www.learning-agreement.eu/</a:t>
            </a:r>
            <a:endParaRPr lang="en-US" sz="3600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Γλωσσική επάρκεια</a:t>
            </a:r>
          </a:p>
          <a:p>
            <a:r>
              <a:rPr lang="el-GR" sz="2000" dirty="0"/>
              <a:t>Βιογραφικό σημείωμα</a:t>
            </a:r>
          </a:p>
          <a:p>
            <a:r>
              <a:rPr lang="el-GR" sz="2000" dirty="0"/>
              <a:t>Κίνητρα συμμετοχής και προτεινόμενο πρόγραμμα σπουδών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*** Έως τρεις (3) επιλογές</a:t>
            </a:r>
            <a:endParaRPr lang="el-GR" sz="2000" dirty="0"/>
          </a:p>
          <a:p>
            <a:r>
              <a:rPr lang="el-GR" sz="2000" dirty="0"/>
              <a:t>Αντίγραφο ακαδημαϊκής ταυτότητας</a:t>
            </a:r>
          </a:p>
          <a:p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E71D2E-C695-44D2-8AB0-0BE4CEE22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1" r="17365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AF9BE1F-878D-4536-8F63-24D74DA36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3F892B0-EABE-4EBF-AD05-AC8934FAC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2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9EB6CC-7876-4DBD-B317-3B311DDD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" y="1804855"/>
            <a:ext cx="5151566" cy="37127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211E840-2619-4A2D-A26C-EFFE4CCF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918" b="-2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0148C8A-6200-44DD-B071-E2024BC19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E502148-EF87-49FA-AA05-F7B074604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4A2434-10EF-46A3-8123-27B98A24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95" y="1219196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el-G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ΕΝΙΑΙΑ ΜΟΡΙΟΔΟΤΗΣΗ</a:t>
            </a:r>
            <a:r>
              <a:rPr lang="el-GR" sz="3700" b="1" dirty="0"/>
              <a:t/>
            </a:r>
            <a:br>
              <a:rPr lang="el-GR" sz="3700" b="1" dirty="0"/>
            </a:br>
            <a:endParaRPr lang="el-GR" sz="37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945B82-4C3A-47AA-A38A-19622380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dirty="0"/>
              <a:t>50% συνόλου ECTS</a:t>
            </a:r>
          </a:p>
          <a:p>
            <a:r>
              <a:rPr lang="el-GR" sz="2000" dirty="0"/>
              <a:t>Γλωσσική επάρκεια</a:t>
            </a:r>
          </a:p>
          <a:p>
            <a:r>
              <a:rPr lang="el-GR" sz="2000" dirty="0"/>
              <a:t>Επίπεδο σπουδών</a:t>
            </a:r>
          </a:p>
          <a:p>
            <a:r>
              <a:rPr lang="el-GR" sz="2000" dirty="0"/>
              <a:t>Έτος εισαγωγής</a:t>
            </a:r>
          </a:p>
          <a:p>
            <a:r>
              <a:rPr lang="el-GR" sz="2000" dirty="0"/>
              <a:t>Συνολικός αριθμός ECTS</a:t>
            </a:r>
          </a:p>
          <a:p>
            <a:r>
              <a:rPr lang="el-GR" sz="2000" dirty="0"/>
              <a:t>Ακαδημαϊκή επίδοση</a:t>
            </a:r>
          </a:p>
          <a:p>
            <a:r>
              <a:rPr lang="el-GR" sz="2000" dirty="0"/>
              <a:t>Βιογραφικό σημείωμα</a:t>
            </a:r>
          </a:p>
          <a:p>
            <a:endParaRPr lang="el-G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B0A51C-221C-413E-B928-4E07B134A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r="25929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F777026-7A45-4D4A-8D2D-CDF755128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D9ADD00-E8CE-400C-9A62-8FFE9387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9D2CB41F-25CD-4EA4-877B-2504585D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Πληροφορίες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B28DEA-ABD1-4E4D-86C3-5B3D7A74E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5509111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Τμήμ</a:t>
            </a:r>
            <a:r>
              <a:rPr lang="en-US" sz="1800" b="1" dirty="0"/>
              <a:t>α Ευρωπαϊκών Εκπαιδευτικών Προγραμμάτων</a:t>
            </a:r>
          </a:p>
          <a:p>
            <a:pPr marL="0" indent="0">
              <a:buNone/>
            </a:pPr>
            <a:r>
              <a:rPr lang="en-US" sz="1800" dirty="0" err="1"/>
              <a:t>Κτίριο</a:t>
            </a:r>
            <a:r>
              <a:rPr lang="en-US" sz="1800" dirty="0"/>
              <a:t> </a:t>
            </a:r>
            <a:r>
              <a:rPr lang="en-US" sz="1800" dirty="0" err="1"/>
              <a:t>Διοίκησης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1ος </a:t>
            </a:r>
            <a:r>
              <a:rPr lang="en-US" sz="1800" dirty="0" err="1"/>
              <a:t>όροφος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Ωράριο</a:t>
            </a:r>
            <a:r>
              <a:rPr lang="en-US" sz="1800" dirty="0"/>
              <a:t> </a:t>
            </a:r>
            <a:r>
              <a:rPr lang="en-US" sz="1800" dirty="0" err="1"/>
              <a:t>εξυ</a:t>
            </a:r>
            <a:r>
              <a:rPr lang="en-US" sz="1800" dirty="0"/>
              <a:t>πηρέτησης: </a:t>
            </a:r>
          </a:p>
          <a:p>
            <a:pPr marL="0" indent="0">
              <a:buNone/>
            </a:pPr>
            <a:r>
              <a:rPr lang="en-US" sz="1800" dirty="0" err="1"/>
              <a:t>Δευτέρ</a:t>
            </a:r>
            <a:r>
              <a:rPr lang="en-US" sz="1800" dirty="0"/>
              <a:t>α-Πέμπτη, 11:00 – 13:30</a:t>
            </a:r>
          </a:p>
          <a:p>
            <a:endParaRPr lang="en-US" sz="1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DAD23F0-7C28-4402-A55C-5E46A7E26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07" r="-2" b="17898"/>
          <a:stretch/>
        </p:blipFill>
        <p:spPr>
          <a:xfrm>
            <a:off x="6155344" y="126005"/>
            <a:ext cx="4565417" cy="267919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6973DA0D-7C85-4057-9DAB-63C586E942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2094" y="3576967"/>
            <a:ext cx="1164437" cy="1432684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79C572-5270-4BD6-9FD8-AE034AEAAC24}"/>
              </a:ext>
            </a:extLst>
          </p:cNvPr>
          <p:cNvSpPr/>
          <p:nvPr/>
        </p:nvSpPr>
        <p:spPr>
          <a:xfrm>
            <a:off x="8752816" y="3805308"/>
            <a:ext cx="264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http://www.eurep.auth.gr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35D3F36-F58D-4111-BC61-31DDAF45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210" y="4509198"/>
            <a:ext cx="841321" cy="1272223"/>
          </a:xfrm>
          <a:prstGeom prst="rect">
            <a:avLst/>
          </a:prstGeom>
        </p:spPr>
      </p:pic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4B38BFAD-9B06-42E1-874C-D11F1E43E6FB}"/>
              </a:ext>
            </a:extLst>
          </p:cNvPr>
          <p:cNvSpPr/>
          <p:nvPr/>
        </p:nvSpPr>
        <p:spPr>
          <a:xfrm>
            <a:off x="8766499" y="4700793"/>
            <a:ext cx="212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eurep-dept@auth.gr</a:t>
            </a: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3C11BB26-0490-4A28-89C7-0566DF6ED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688" y="5318132"/>
            <a:ext cx="835224" cy="1359526"/>
          </a:xfrm>
          <a:prstGeom prst="rect">
            <a:avLst/>
          </a:prstGeom>
        </p:spPr>
      </p:pic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14A5FA79-DBEF-45BA-B0F0-9B8EB4756CE9}"/>
              </a:ext>
            </a:extLst>
          </p:cNvPr>
          <p:cNvSpPr/>
          <p:nvPr/>
        </p:nvSpPr>
        <p:spPr>
          <a:xfrm>
            <a:off x="8766499" y="5548626"/>
            <a:ext cx="14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ErasmusAUTh</a:t>
            </a:r>
            <a:endParaRPr lang="en-US" dirty="0"/>
          </a:p>
        </p:txBody>
      </p:sp>
      <p:pic>
        <p:nvPicPr>
          <p:cNvPr id="18" name="Εικόνα 1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0E843D2-5526-49ED-B175-1AF152CE2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FD8ECFC9-46AB-4C4C-90CA-D31895E4B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83CD23-BE0E-41ED-9A55-12DF0101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Περισσότερη βοήθεια….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ΑΠΘ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15F429A-0982-425E-A976-1D4CD28CE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217"/>
            <a:ext cx="1554615" cy="229839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FE2AB62-775E-48AA-B73A-FF54D8E4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56" y="2952412"/>
            <a:ext cx="1188823" cy="207891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6564643-D7A2-45C4-BC27-E3159095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394" y="4114910"/>
            <a:ext cx="1042506" cy="203014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4EF93F-BBDD-4AAF-92D1-92E6D60A1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074" y="5291317"/>
            <a:ext cx="1079086" cy="1079086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64593D8-29C5-40E6-94A9-7ECD1311710B}"/>
              </a:ext>
            </a:extLst>
          </p:cNvPr>
          <p:cNvSpPr/>
          <p:nvPr/>
        </p:nvSpPr>
        <p:spPr>
          <a:xfrm>
            <a:off x="2640949" y="2090305"/>
            <a:ext cx="314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http://www.auth.esngreece.gr/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9E03238-159C-4A03-B1A9-A6FC2E56AD02}"/>
              </a:ext>
            </a:extLst>
          </p:cNvPr>
          <p:cNvSpPr/>
          <p:nvPr/>
        </p:nvSpPr>
        <p:spPr>
          <a:xfrm>
            <a:off x="4531242" y="3302618"/>
            <a:ext cx="250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auth@esnthessaloniki.gr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D743447-23FD-419C-80A1-47A9EA34ACDA}"/>
              </a:ext>
            </a:extLst>
          </p:cNvPr>
          <p:cNvSpPr/>
          <p:nvPr/>
        </p:nvSpPr>
        <p:spPr>
          <a:xfrm>
            <a:off x="6503162" y="4466059"/>
            <a:ext cx="1135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ESN AUTH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5078FCB-F783-4189-B8D8-B96A8FC54225}"/>
              </a:ext>
            </a:extLst>
          </p:cNvPr>
          <p:cNvSpPr/>
          <p:nvPr/>
        </p:nvSpPr>
        <p:spPr>
          <a:xfrm>
            <a:off x="8503298" y="5737627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@esnauth</a:t>
            </a:r>
          </a:p>
        </p:txBody>
      </p:sp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D2587D2-25DC-49D8-9983-141215CCF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9F01DF7-FBAA-4C31-9AED-88D270C92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54911D17-9496-43B8-BBD7-B0755050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562" y="3886950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αριστώ για την προσοχή σας!!!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1718C6A-7E32-4CB6-9B83-230EDCD0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7347" y="4761007"/>
            <a:ext cx="9144000" cy="1417876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r"/>
            <a:r>
              <a:rPr lang="el-GR" sz="4300" b="1" dirty="0">
                <a:solidFill>
                  <a:schemeClr val="tx1"/>
                </a:solidFill>
              </a:rPr>
              <a:t>Στέλλα Δούκα</a:t>
            </a:r>
          </a:p>
          <a:p>
            <a:pPr algn="r"/>
            <a:r>
              <a:rPr lang="el-GR" sz="4300" dirty="0">
                <a:solidFill>
                  <a:schemeClr val="tx1"/>
                </a:solidFill>
              </a:rPr>
              <a:t>Συντονίστρια Ευρωπαϊκών Σπουδών </a:t>
            </a:r>
            <a:endParaRPr lang="en-GB" sz="4300" dirty="0">
              <a:solidFill>
                <a:schemeClr val="tx1"/>
              </a:solidFill>
            </a:endParaRPr>
          </a:p>
          <a:p>
            <a:pPr algn="r"/>
            <a:r>
              <a:rPr lang="el-GR" sz="4300" dirty="0">
                <a:solidFill>
                  <a:schemeClr val="tx1"/>
                </a:solidFill>
              </a:rPr>
              <a:t>ΤΕΦΑΑ ΑΠΘ</a:t>
            </a:r>
          </a:p>
          <a:p>
            <a:pPr algn="r"/>
            <a:r>
              <a:rPr lang="en-GB" sz="4300" dirty="0">
                <a:solidFill>
                  <a:schemeClr val="tx1"/>
                </a:solidFill>
                <a:hlinkClick r:id="rId2"/>
              </a:rPr>
              <a:t>sdouka@phed.auth.gr</a:t>
            </a:r>
            <a:endParaRPr lang="en-GB" sz="4300" dirty="0">
              <a:solidFill>
                <a:schemeClr val="tx1"/>
              </a:solidFill>
            </a:endParaRPr>
          </a:p>
          <a:p>
            <a:pPr algn="r"/>
            <a:endParaRPr lang="el-GR" sz="43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69A4E6E-622C-48FE-AA93-04BBFD560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9"/>
          <a:stretch/>
        </p:blipFill>
        <p:spPr>
          <a:xfrm>
            <a:off x="814419" y="75556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B6A13C1-291F-4278-87B7-65B3165F5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" y="6330358"/>
            <a:ext cx="1422719" cy="4680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8D8447C-8C66-46D9-A260-18288ED58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434" y="6365504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AEF1F7-FA48-4F12-9291-1B85D152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Πρόγρ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αμμα Erasmus+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AB13A36-C243-4FA4-9B21-A12C18E8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5" r="134" b="-1"/>
          <a:stretch/>
        </p:blipFill>
        <p:spPr>
          <a:xfrm>
            <a:off x="883941" y="730989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57F431-C09D-4F43-9514-4F83790A1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0" y="56071"/>
            <a:ext cx="1426588" cy="469433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801E44ED-D02C-4260-B139-6EBEE2AB6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8A88E8-D62A-4252-A616-D6712A76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499" r="2851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0DC86D5-FA7F-4847-8DD9-3EF219A7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53" y="1815199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l-GR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προϋποθέσεις</a:t>
            </a:r>
            <a:r>
              <a:rPr lang="el-GR" sz="3700" b="1" dirty="0">
                <a:solidFill>
                  <a:srgbClr val="000000"/>
                </a:solidFill>
              </a:rPr>
              <a:t/>
            </a:r>
            <a:br>
              <a:rPr lang="el-GR" sz="3700" b="1" dirty="0">
                <a:solidFill>
                  <a:srgbClr val="000000"/>
                </a:solidFill>
              </a:rPr>
            </a:br>
            <a:endParaRPr lang="el-GR" sz="3700" b="1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550E53-474C-4524-B5F3-8FA10549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Θα πρέπει να …</a:t>
            </a:r>
          </a:p>
          <a:p>
            <a:endParaRPr lang="el-GR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0000"/>
                </a:solidFill>
              </a:rPr>
              <a:t>είσαι εγγεγραμμένος φοιτητής  ΑΠΘ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0000"/>
                </a:solidFill>
              </a:rPr>
              <a:t>είσαι τουλάχιστον στο 2ο έτος</a:t>
            </a:r>
          </a:p>
          <a:p>
            <a:endParaRPr lang="el-GR" sz="2000" dirty="0">
              <a:solidFill>
                <a:srgbClr val="000000"/>
              </a:solidFill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35958E6-09D1-4D4F-98EA-98C06043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7E0507F-6B1D-4332-9ADF-040CDDA0F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7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39A524-988D-406F-9005-25F33E69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95" y="1165776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el-G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κινητικότητας</a:t>
            </a:r>
            <a:r>
              <a:rPr lang="el-GR" sz="3400" dirty="0"/>
              <a:t/>
            </a:r>
            <a:br>
              <a:rPr lang="el-GR" sz="3400" dirty="0"/>
            </a:br>
            <a:endParaRPr lang="el-GR" sz="3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EDDFCE-1719-45DF-851B-5A67A84B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l-GR" sz="1700" dirty="0"/>
              <a:t>Μετακίνηση για σπουδές ή/και για πρακτική άσκηση σε όλους τους κύκλους σπουδών:</a:t>
            </a:r>
          </a:p>
          <a:p>
            <a:endParaRPr lang="el-G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/>
              <a:t>πρώτος κύκλος σπουδών </a:t>
            </a:r>
          </a:p>
          <a:p>
            <a:pPr marL="0" indent="0">
              <a:buNone/>
            </a:pPr>
            <a:r>
              <a:rPr lang="el-GR" sz="1700" dirty="0"/>
              <a:t>(προπτυχιακοί φοιτητές)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/>
              <a:t>δεύτερος κύκλος σπουδών </a:t>
            </a:r>
          </a:p>
          <a:p>
            <a:pPr marL="0" indent="0">
              <a:buNone/>
            </a:pPr>
            <a:r>
              <a:rPr lang="el-GR" sz="1700" dirty="0"/>
              <a:t>(μεταπτυχιακοί φοιτητές)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/>
              <a:t>τρίτος κύκλος σπουδών </a:t>
            </a:r>
          </a:p>
          <a:p>
            <a:pPr marL="0" indent="0">
              <a:buNone/>
            </a:pPr>
            <a:r>
              <a:rPr lang="el-GR" sz="1700" dirty="0"/>
              <a:t>(διδακτορικοί φοιτητές)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700" dirty="0"/>
          </a:p>
          <a:p>
            <a:pPr marL="0" indent="0">
              <a:buNone/>
            </a:pPr>
            <a:r>
              <a:rPr lang="el-GR" sz="1700" dirty="0"/>
              <a:t>Επιλέξιμη περίοδος κινητικότητας φοιτητών για σπουδές:  </a:t>
            </a:r>
            <a:r>
              <a:rPr lang="el-GR" sz="1700" b="1" dirty="0"/>
              <a:t>από 3 έως 12 μήνες </a:t>
            </a:r>
          </a:p>
          <a:p>
            <a:endParaRPr lang="el-GR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4A89B3-48A1-4D2A-A6AD-A1E1C8D92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r="25929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D6AB7C-A132-40D7-A786-FCE672100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0128308-DC74-4D4B-AC3A-8895D5311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0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45B296-073B-44AE-9539-C624158C7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4" r="7929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104B263-6283-4AEA-8ECA-8A164BF6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Επιτυχής μετακίνηση</a:t>
            </a:r>
            <a:r>
              <a:rPr lang="el-GR" sz="3600" b="1" dirty="0"/>
              <a:t/>
            </a:r>
            <a:br>
              <a:rPr lang="el-GR" sz="3600" b="1" dirty="0"/>
            </a:br>
            <a:endParaRPr lang="el-GR" sz="3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2CDC61-AF72-4CB5-A45D-57662508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12" y="3520861"/>
            <a:ext cx="6223518" cy="2619839"/>
          </a:xfrm>
        </p:spPr>
        <p:txBody>
          <a:bodyPr anchor="ctr">
            <a:normAutofit/>
          </a:bodyPr>
          <a:lstStyle/>
          <a:p>
            <a:r>
              <a:rPr lang="el-GR" sz="1800" dirty="0"/>
              <a:t>Εξέταση σε </a:t>
            </a:r>
            <a:r>
              <a:rPr lang="el-GR" sz="1800" b="1" dirty="0"/>
              <a:t>ν-1 μαθήματα </a:t>
            </a:r>
            <a:r>
              <a:rPr lang="el-GR" sz="1800" dirty="0"/>
              <a:t>όπου ν το σύνολο των δηλωθέντων μαθημάτων</a:t>
            </a:r>
          </a:p>
          <a:p>
            <a:r>
              <a:rPr lang="el-GR" sz="1800" dirty="0"/>
              <a:t>Επιστροφή με επιτυχίες στο </a:t>
            </a:r>
            <a:r>
              <a:rPr lang="el-GR" sz="1800" b="1" dirty="0"/>
              <a:t>20%</a:t>
            </a:r>
            <a:r>
              <a:rPr lang="el-GR" sz="1800" dirty="0"/>
              <a:t> τουλάχιστον των δηλωθεισών μονάδων ECTS για την περίοδο μετακίνησης</a:t>
            </a:r>
          </a:p>
          <a:p>
            <a:r>
              <a:rPr lang="el-GR" sz="1800" b="1" dirty="0"/>
              <a:t>6 ECTS </a:t>
            </a:r>
            <a:r>
              <a:rPr lang="el-GR" sz="1800" dirty="0"/>
              <a:t>για ένα ακαδημαϊκό εξάμηνο από </a:t>
            </a:r>
            <a:r>
              <a:rPr lang="el-GR" sz="1800" b="1" dirty="0"/>
              <a:t>30 </a:t>
            </a:r>
            <a:r>
              <a:rPr lang="el-GR" sz="1800" dirty="0"/>
              <a:t>που πρέπει να δηλωθούν</a:t>
            </a:r>
          </a:p>
          <a:p>
            <a:r>
              <a:rPr lang="el-GR" sz="1800" b="1" dirty="0"/>
              <a:t>12 ECTS </a:t>
            </a:r>
            <a:r>
              <a:rPr lang="el-GR" sz="1800" dirty="0"/>
              <a:t>για ένα ακαδημαϊκό έτος από </a:t>
            </a:r>
            <a:r>
              <a:rPr lang="el-GR" sz="1800" b="1" dirty="0"/>
              <a:t>60</a:t>
            </a:r>
            <a:r>
              <a:rPr lang="el-GR" sz="1800" dirty="0"/>
              <a:t> που πρέπει να δηλωθούν</a:t>
            </a:r>
          </a:p>
          <a:p>
            <a:endParaRPr lang="el-GR" sz="1800" dirty="0"/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332767C-713C-421E-865D-DCF3843C6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A1EA3D6-15DD-4581-A1E8-96EB11CC4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2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24E9F6-91F5-4BA7-8F63-1D519C82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081" y="1083484"/>
            <a:ext cx="6281024" cy="11280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Γλωσσομάθεια </a:t>
            </a:r>
            <a:b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γλωσσική προετοιμασία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F3BDB-8869-48C3-B8B7-ECDD4E88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l-GR" sz="2000" dirty="0"/>
              <a:t>Απαιτούμενο επίπεδο γλωσσικής επάρκειας βάσει διμερούς συμφωνίας</a:t>
            </a:r>
          </a:p>
          <a:p>
            <a:r>
              <a:rPr lang="el-GR" sz="2000" dirty="0"/>
              <a:t>Υποχρεωτικό τεστ γλωσσικής αξιολόγησης και προαιρετική γλωσσική προετοιμασία:</a:t>
            </a:r>
          </a:p>
          <a:p>
            <a:pPr marL="0" indent="0">
              <a:buNone/>
            </a:pPr>
            <a:r>
              <a:rPr lang="el-GR" sz="2000" dirty="0"/>
              <a:t>με on Line μαθήματα στις πέντε βασικές γλώσσες (Αγγλικά, Γερμανικά, Ιταλικά, Γαλλικά, Ισπανικά) + Ολλανδικά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Βεβαίωση???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B65EDE-035E-4C34-BD4D-E91D1F181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7" r="26069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B0A6A23-2F4B-441A-9F04-7DB64EF4B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E203FFD-0DE9-4573-9386-25FE18A07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BB898AA-C691-4832-975A-B2D8E6DEC9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38" y="766763"/>
            <a:ext cx="3495675" cy="53244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6A6F27E-96B9-4B41-B8F9-8DEB4D4D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99" y="2071494"/>
            <a:ext cx="3784600" cy="19748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B494E69-A1A0-4F73-A774-F0D4B5DE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99" y="4336223"/>
            <a:ext cx="3784600" cy="1979613"/>
          </a:xfrm>
          <a:prstGeom prst="rect">
            <a:avLst/>
          </a:prstGeom>
        </p:spPr>
      </p:pic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02F1E79-E0D8-4067-8435-766749626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101199" y="766762"/>
            <a:ext cx="3784600" cy="12382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BE38D16-C2D7-479D-AD9D-10B47434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801" y="640081"/>
            <a:ext cx="3784600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Θέλω</a:t>
            </a: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να π</a:t>
            </a:r>
            <a:r>
              <a:rPr lang="en-US" sz="2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άω</a:t>
            </a: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Erasmus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n-GB" sz="2800" b="1" dirty="0">
                <a:hlinkClick r:id="rId6"/>
              </a:rPr>
              <a:t>https://eurep.auth.gr/el/students/studies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hlinkClick r:id="rId7"/>
              </a:rPr>
              <a:t>https://eurep.auth.gr/el/coordinators/studies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>
                <a:hlinkClick r:id="rId8"/>
              </a:rPr>
              <a:t>https://eurep.auth.gr/el/agreementslist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Εικόνα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B7F0535-A518-4924-A81F-C3EA0EEE4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5F2310F-4BFF-49B5-915C-B114A392E2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EAD1E7-643E-4967-A3AC-314F3510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20" y="76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Διμερείς συμφωνίες στο πλαίσιο του προγράμματος Erasmus+ </a:t>
            </a:r>
            <a:b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ΤΕΦΑΑ ΑΠΘ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n-GB" sz="1600" b="1" dirty="0">
                <a:hlinkClick r:id="rId2"/>
              </a:rPr>
              <a:t>https://eurep.auth.gr/el/agreementslist</a:t>
            </a:r>
            <a:r>
              <a:rPr lang="el-GR" sz="1600" b="1" dirty="0"/>
              <a:t/>
            </a:r>
            <a:br>
              <a:rPr lang="el-GR" sz="1600" b="1" dirty="0"/>
            </a:br>
            <a:endParaRPr lang="el-GR" sz="16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C0AC17-BA82-4E22-83A3-4D1281DC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552" y="1303164"/>
            <a:ext cx="5394820" cy="532680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Karl-</a:t>
            </a:r>
            <a:r>
              <a:rPr lang="en-US" sz="4800" dirty="0" err="1"/>
              <a:t>Franzens</a:t>
            </a:r>
            <a:r>
              <a:rPr lang="en-US" sz="4800" dirty="0"/>
              <a:t>-Universität Graz</a:t>
            </a:r>
            <a:r>
              <a:rPr lang="el-GR" sz="4800" dirty="0"/>
              <a:t> (</a:t>
            </a:r>
            <a:r>
              <a:rPr lang="el-GR" sz="4800" b="1" dirty="0"/>
              <a:t>Αυστρία</a:t>
            </a:r>
            <a:r>
              <a:rPr lang="el-GR" sz="4800" dirty="0"/>
              <a:t>)</a:t>
            </a:r>
            <a:endParaRPr lang="en-GB" sz="4800" dirty="0"/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Velikoturnovski</a:t>
            </a:r>
            <a:r>
              <a:rPr lang="en-US" sz="4800" dirty="0"/>
              <a:t> </a:t>
            </a:r>
            <a:r>
              <a:rPr lang="en-US" sz="4800" dirty="0" err="1"/>
              <a:t>Universitet</a:t>
            </a:r>
            <a:r>
              <a:rPr lang="en-US" sz="4800" dirty="0"/>
              <a:t> </a:t>
            </a:r>
            <a:r>
              <a:rPr lang="en-US" sz="4800" dirty="0" err="1"/>
              <a:t>Sv</a:t>
            </a:r>
            <a:r>
              <a:rPr lang="en-US" sz="4800" dirty="0"/>
              <a:t>. </a:t>
            </a:r>
            <a:r>
              <a:rPr lang="en-US" sz="4800" dirty="0" err="1"/>
              <a:t>Sv</a:t>
            </a:r>
            <a:r>
              <a:rPr lang="en-US" sz="4800" dirty="0"/>
              <a:t>. </a:t>
            </a:r>
            <a:r>
              <a:rPr lang="en-US" sz="4800" dirty="0" err="1"/>
              <a:t>Kiril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Metodii</a:t>
            </a:r>
            <a:r>
              <a:rPr lang="en-US" sz="4800" dirty="0"/>
              <a:t> (</a:t>
            </a:r>
            <a:r>
              <a:rPr lang="el-GR" sz="4800" b="1" dirty="0"/>
              <a:t>Βουλγαρία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Frederick University </a:t>
            </a:r>
            <a:r>
              <a:rPr lang="el-GR" sz="4800" dirty="0"/>
              <a:t>(</a:t>
            </a:r>
            <a:r>
              <a:rPr lang="el-GR" sz="4800" b="1" dirty="0"/>
              <a:t>Κύπρος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European University </a:t>
            </a:r>
            <a:r>
              <a:rPr lang="el-GR" sz="4800" dirty="0"/>
              <a:t>(</a:t>
            </a:r>
            <a:r>
              <a:rPr lang="el-GR" sz="4800" b="1" dirty="0"/>
              <a:t>Κύπρος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Charles University</a:t>
            </a:r>
            <a:r>
              <a:rPr lang="el-GR" sz="4800" dirty="0"/>
              <a:t> (</a:t>
            </a:r>
            <a:r>
              <a:rPr lang="el-GR" sz="4800" b="1" dirty="0"/>
              <a:t>Τσεχία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Humboldt-Universität </a:t>
            </a:r>
            <a:r>
              <a:rPr lang="en-US" sz="4800" dirty="0" err="1"/>
              <a:t>zu</a:t>
            </a:r>
            <a:r>
              <a:rPr lang="en-US" sz="4800" dirty="0"/>
              <a:t> Berlin</a:t>
            </a:r>
            <a:r>
              <a:rPr lang="el-GR" sz="4800" dirty="0"/>
              <a:t> (</a:t>
            </a:r>
            <a:r>
              <a:rPr lang="el-GR" sz="4800" b="1" dirty="0"/>
              <a:t>Γερμανία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Justus-Liebig-Universität Giessen</a:t>
            </a:r>
            <a:r>
              <a:rPr lang="el-GR" sz="4800" dirty="0"/>
              <a:t>(</a:t>
            </a:r>
            <a:r>
              <a:rPr lang="el-GR" sz="4800" b="1" dirty="0"/>
              <a:t>Γερμανία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Universität Potsdam</a:t>
            </a:r>
            <a:r>
              <a:rPr lang="el-GR" sz="4800" dirty="0"/>
              <a:t> (</a:t>
            </a:r>
            <a:r>
              <a:rPr lang="el-GR" sz="4800" b="1" dirty="0"/>
              <a:t>Γερμανία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Albert-</a:t>
            </a:r>
            <a:r>
              <a:rPr lang="en-US" sz="4800" dirty="0" err="1"/>
              <a:t>Ludwigs</a:t>
            </a:r>
            <a:r>
              <a:rPr lang="en-US" sz="4800" dirty="0"/>
              <a:t>-Universität Freiburg</a:t>
            </a:r>
            <a:r>
              <a:rPr lang="el-GR" sz="4800" dirty="0"/>
              <a:t> (</a:t>
            </a:r>
            <a:r>
              <a:rPr lang="el-GR" sz="4800" b="1" dirty="0"/>
              <a:t>Γερμανία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Friedrich-Schiller-Universität Jena </a:t>
            </a:r>
            <a:r>
              <a:rPr lang="el-GR" sz="4800" dirty="0"/>
              <a:t>(</a:t>
            </a:r>
            <a:r>
              <a:rPr lang="el-GR" sz="4800" b="1" dirty="0"/>
              <a:t>Γερμανία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Syddansk</a:t>
            </a:r>
            <a:r>
              <a:rPr lang="en-US" sz="4800" dirty="0"/>
              <a:t> </a:t>
            </a:r>
            <a:r>
              <a:rPr lang="en-US" sz="4800" dirty="0" err="1"/>
              <a:t>Universitet</a:t>
            </a:r>
            <a:r>
              <a:rPr lang="el-GR" sz="4800" dirty="0"/>
              <a:t> (</a:t>
            </a:r>
            <a:r>
              <a:rPr lang="el-GR" sz="4800" b="1" dirty="0"/>
              <a:t>Δανία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0" i="0" dirty="0">
                <a:solidFill>
                  <a:srgbClr val="3E3F3A"/>
                </a:solidFill>
                <a:effectLst/>
                <a:latin typeface="Avenir"/>
              </a:rPr>
              <a:t>Universidad de Alicante</a:t>
            </a:r>
            <a:r>
              <a:rPr lang="el-GR" sz="4800" b="0" i="0" dirty="0">
                <a:solidFill>
                  <a:srgbClr val="3E3F3A"/>
                </a:solidFill>
                <a:effectLst/>
                <a:latin typeface="Avenir"/>
              </a:rPr>
              <a:t> (</a:t>
            </a:r>
            <a:r>
              <a:rPr lang="el-GR" sz="4800" b="1" i="0" dirty="0">
                <a:solidFill>
                  <a:srgbClr val="3E3F3A"/>
                </a:solidFill>
                <a:effectLst/>
                <a:latin typeface="Avenir"/>
              </a:rPr>
              <a:t>Ισπανία</a:t>
            </a:r>
            <a:r>
              <a:rPr lang="el-GR" sz="4800" b="0" i="0" dirty="0">
                <a:solidFill>
                  <a:srgbClr val="3E3F3A"/>
                </a:solidFill>
                <a:effectLst/>
                <a:latin typeface="Avenir"/>
              </a:rPr>
              <a:t>)</a:t>
            </a:r>
            <a:endParaRPr lang="el-GR" sz="4800" dirty="0"/>
          </a:p>
          <a:p>
            <a:pPr marL="514350" indent="-514350">
              <a:buFont typeface="+mj-lt"/>
              <a:buAutoNum type="arabicPeriod"/>
            </a:pPr>
            <a:r>
              <a:rPr lang="es-ES" sz="4800" dirty="0"/>
              <a:t>Universidad Miguel Hernández de Elche</a:t>
            </a:r>
            <a:r>
              <a:rPr lang="el-GR" sz="4800" dirty="0"/>
              <a:t> (</a:t>
            </a:r>
            <a:r>
              <a:rPr lang="el-GR" sz="4800" b="1" dirty="0"/>
              <a:t>Ισπανία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800" dirty="0"/>
              <a:t>Universidad de Las Palmas de Gran Canaria</a:t>
            </a:r>
            <a:r>
              <a:rPr lang="el-GR" sz="4800" dirty="0"/>
              <a:t> (</a:t>
            </a:r>
            <a:r>
              <a:rPr lang="el-GR" sz="4800" b="1" dirty="0"/>
              <a:t>Ισπανία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Université</a:t>
            </a:r>
            <a:r>
              <a:rPr lang="en-US" sz="4800" dirty="0"/>
              <a:t> de Bourgogne</a:t>
            </a:r>
            <a:r>
              <a:rPr lang="el-GR" sz="4800" dirty="0"/>
              <a:t> (</a:t>
            </a:r>
            <a:r>
              <a:rPr lang="el-GR" sz="4800" b="1" dirty="0"/>
              <a:t>Γαλλία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Université Paris-Sud</a:t>
            </a:r>
            <a:r>
              <a:rPr lang="el-GR" sz="4800" dirty="0"/>
              <a:t> (</a:t>
            </a:r>
            <a:r>
              <a:rPr lang="el-GR" sz="4800" b="1" dirty="0"/>
              <a:t>Γαλλία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800" dirty="0"/>
              <a:t>Università degli Studi di Brescia</a:t>
            </a:r>
            <a:r>
              <a:rPr lang="el-GR" sz="4800" dirty="0"/>
              <a:t> (</a:t>
            </a:r>
            <a:r>
              <a:rPr lang="el-GR" sz="4800" b="1" dirty="0"/>
              <a:t>Ιταλία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800" dirty="0"/>
              <a:t>Università degli Studi di Roma 'La Sapienza’</a:t>
            </a:r>
            <a:r>
              <a:rPr lang="el-GR" sz="4800" dirty="0"/>
              <a:t> (</a:t>
            </a:r>
            <a:r>
              <a:rPr lang="el-GR" sz="4800" b="1" dirty="0"/>
              <a:t>Ιταλία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4800" dirty="0"/>
              <a:t>Università degli Studi di Roma "Foro Italico</a:t>
            </a:r>
            <a:r>
              <a:rPr lang="el-GR" sz="4800" dirty="0"/>
              <a:t>’’ (</a:t>
            </a:r>
            <a:r>
              <a:rPr lang="el-GR" sz="4800" b="1" dirty="0"/>
              <a:t>Ιταλία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err="1"/>
              <a:t>Poznań</a:t>
            </a:r>
            <a:r>
              <a:rPr lang="en-US" sz="4800" dirty="0"/>
              <a:t> University of Physical Education</a:t>
            </a:r>
            <a:r>
              <a:rPr lang="el-GR" sz="4800" dirty="0"/>
              <a:t> (</a:t>
            </a:r>
            <a:r>
              <a:rPr lang="el-GR" sz="4800" b="1" dirty="0"/>
              <a:t>Πολωνία</a:t>
            </a:r>
            <a:r>
              <a:rPr lang="el-GR" sz="48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l-GR" b="0" i="0" dirty="0">
              <a:solidFill>
                <a:srgbClr val="3E3F3A"/>
              </a:solidFill>
              <a:effectLst/>
              <a:latin typeface="Avenir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F5F8382-61D8-4F65-A13B-10A498683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7013"/>
            <a:ext cx="5181600" cy="51199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4400" dirty="0"/>
              <a:t>21. </a:t>
            </a:r>
            <a:r>
              <a:rPr lang="en-US" sz="4400" dirty="0" err="1"/>
              <a:t>Universitatea</a:t>
            </a:r>
            <a:r>
              <a:rPr lang="en-US" sz="4400" dirty="0"/>
              <a:t> '</a:t>
            </a:r>
            <a:r>
              <a:rPr lang="en-US" sz="4400" dirty="0" err="1"/>
              <a:t>Transilvania</a:t>
            </a:r>
            <a:r>
              <a:rPr lang="en-US" sz="4400" dirty="0"/>
              <a:t>' din Brasov  (</a:t>
            </a:r>
            <a:r>
              <a:rPr lang="el-GR" sz="4400" b="1" dirty="0"/>
              <a:t>Ρουμανία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22. </a:t>
            </a:r>
            <a:r>
              <a:rPr lang="en-US" sz="4400" dirty="0" err="1"/>
              <a:t>Universitatea</a:t>
            </a:r>
            <a:r>
              <a:rPr lang="en-US" sz="4400" dirty="0"/>
              <a:t> </a:t>
            </a:r>
            <a:r>
              <a:rPr lang="en-US" sz="4400" dirty="0" err="1"/>
              <a:t>Nationala</a:t>
            </a:r>
            <a:r>
              <a:rPr lang="en-US" sz="4400" dirty="0"/>
              <a:t> de </a:t>
            </a:r>
            <a:r>
              <a:rPr lang="en-US" sz="4400" dirty="0" err="1"/>
              <a:t>Educatie</a:t>
            </a:r>
            <a:r>
              <a:rPr lang="en-US" sz="4400" dirty="0"/>
              <a:t> </a:t>
            </a:r>
            <a:r>
              <a:rPr lang="en-US" sz="4400" dirty="0" err="1"/>
              <a:t>Fizica</a:t>
            </a:r>
            <a:r>
              <a:rPr lang="en-US" sz="4400" dirty="0"/>
              <a:t> </a:t>
            </a:r>
            <a:r>
              <a:rPr lang="en-US" sz="4400" dirty="0" err="1"/>
              <a:t>si</a:t>
            </a:r>
            <a:r>
              <a:rPr lang="en-US" sz="4400" dirty="0"/>
              <a:t> Sport din </a:t>
            </a:r>
            <a:r>
              <a:rPr lang="en-US" sz="4400" dirty="0" err="1"/>
              <a:t>Bucuresti</a:t>
            </a:r>
            <a:r>
              <a:rPr lang="en-US" sz="4400" dirty="0"/>
              <a:t> (</a:t>
            </a:r>
            <a:r>
              <a:rPr lang="el-GR" sz="4400" b="1" dirty="0"/>
              <a:t>Ρουμανία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23. </a:t>
            </a:r>
            <a:r>
              <a:rPr lang="en-US" sz="4400" dirty="0" err="1"/>
              <a:t>Universitatea</a:t>
            </a:r>
            <a:r>
              <a:rPr lang="en-US" sz="4400" dirty="0"/>
              <a:t> din Pitesti (</a:t>
            </a:r>
            <a:r>
              <a:rPr lang="el-GR" sz="4400" b="1" dirty="0"/>
              <a:t>Ρουμανία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24. </a:t>
            </a:r>
            <a:r>
              <a:rPr lang="en-US" sz="4400" dirty="0"/>
              <a:t> University of Applied Sciences (</a:t>
            </a:r>
            <a:r>
              <a:rPr lang="el-GR" sz="4400" b="1" dirty="0"/>
              <a:t>Φιλανδία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25. </a:t>
            </a:r>
            <a:r>
              <a:rPr lang="en-US" sz="4400" dirty="0" err="1"/>
              <a:t>Pamukkale</a:t>
            </a:r>
            <a:r>
              <a:rPr lang="en-US" sz="4400" dirty="0"/>
              <a:t> </a:t>
            </a:r>
            <a:r>
              <a:rPr lang="en-US" sz="4400" dirty="0" err="1"/>
              <a:t>Universitesi</a:t>
            </a:r>
            <a:r>
              <a:rPr lang="en-US" sz="4400" dirty="0"/>
              <a:t> (</a:t>
            </a:r>
            <a:r>
              <a:rPr lang="el-GR" sz="4400" b="1" dirty="0"/>
              <a:t>Τουρκία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26. </a:t>
            </a:r>
            <a:r>
              <a:rPr lang="en-US" sz="4400" dirty="0" err="1"/>
              <a:t>Dokuz</a:t>
            </a:r>
            <a:r>
              <a:rPr lang="en-US" sz="4400" dirty="0"/>
              <a:t> </a:t>
            </a:r>
            <a:r>
              <a:rPr lang="en-US" sz="4400" dirty="0" err="1"/>
              <a:t>Eylül</a:t>
            </a:r>
            <a:r>
              <a:rPr lang="en-US" sz="4400" dirty="0"/>
              <a:t> </a:t>
            </a:r>
            <a:r>
              <a:rPr lang="en-US" sz="4400" dirty="0" err="1"/>
              <a:t>Üniversitesi</a:t>
            </a:r>
            <a:r>
              <a:rPr lang="en-US" sz="4400" dirty="0"/>
              <a:t> (</a:t>
            </a:r>
            <a:r>
              <a:rPr lang="el-GR" sz="4400" b="1" dirty="0"/>
              <a:t>Τουρκία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27. </a:t>
            </a:r>
            <a:r>
              <a:rPr lang="en-US" sz="4400" dirty="0" err="1"/>
              <a:t>Ege</a:t>
            </a:r>
            <a:r>
              <a:rPr lang="en-US" sz="4400" dirty="0"/>
              <a:t> </a:t>
            </a:r>
            <a:r>
              <a:rPr lang="en-US" sz="4400" dirty="0" err="1"/>
              <a:t>Üniversitesi</a:t>
            </a:r>
            <a:r>
              <a:rPr lang="en-US" sz="4400" dirty="0"/>
              <a:t> (</a:t>
            </a:r>
            <a:r>
              <a:rPr lang="el-GR" sz="4400" b="1" dirty="0"/>
              <a:t>Τουρκία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28. </a:t>
            </a:r>
            <a:r>
              <a:rPr lang="en-US" sz="4400" dirty="0"/>
              <a:t>Yeditepe University (</a:t>
            </a:r>
            <a:r>
              <a:rPr lang="el-GR" sz="4400" b="1" dirty="0"/>
              <a:t>Τουρκία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r>
              <a:rPr lang="el-GR" sz="4400" dirty="0"/>
              <a:t>29. </a:t>
            </a:r>
            <a:r>
              <a:rPr lang="en-US" sz="4400" dirty="0"/>
              <a:t>Queen's University Belfast</a:t>
            </a:r>
            <a:r>
              <a:rPr lang="el-GR" sz="4400" dirty="0"/>
              <a:t> (</a:t>
            </a:r>
            <a:r>
              <a:rPr lang="el-GR" sz="4400" b="1" dirty="0"/>
              <a:t>Αγγλία</a:t>
            </a:r>
            <a:r>
              <a:rPr lang="el-GR" sz="4400" dirty="0"/>
              <a:t>)</a:t>
            </a:r>
            <a:endParaRPr lang="en-US" sz="4400" dirty="0"/>
          </a:p>
          <a:p>
            <a:pPr marL="0" indent="0">
              <a:buNone/>
            </a:pPr>
            <a:r>
              <a:rPr lang="el-GR" sz="4400" dirty="0"/>
              <a:t>30. </a:t>
            </a:r>
            <a:r>
              <a:rPr lang="en-US" sz="4400" dirty="0"/>
              <a:t>University of Birmingham</a:t>
            </a:r>
            <a:r>
              <a:rPr lang="el-GR" sz="4400" dirty="0"/>
              <a:t>(</a:t>
            </a:r>
            <a:r>
              <a:rPr lang="el-GR" sz="4400" b="1" dirty="0"/>
              <a:t>Αγγλία</a:t>
            </a:r>
            <a:r>
              <a:rPr lang="el-GR" sz="4400" dirty="0"/>
              <a:t>)</a:t>
            </a:r>
            <a:endParaRPr lang="en-US" sz="4400" dirty="0"/>
          </a:p>
          <a:p>
            <a:pPr marL="0" indent="0">
              <a:buNone/>
            </a:pPr>
            <a:r>
              <a:rPr lang="el-GR" sz="4400" dirty="0"/>
              <a:t>31. Μ</a:t>
            </a:r>
            <a:r>
              <a:rPr lang="en-US" sz="4400" dirty="0" err="1"/>
              <a:t>anchester</a:t>
            </a:r>
            <a:r>
              <a:rPr lang="en-US" sz="4400" dirty="0"/>
              <a:t> Metropolitan University</a:t>
            </a:r>
            <a:r>
              <a:rPr lang="el-GR" sz="4400" dirty="0"/>
              <a:t>(</a:t>
            </a:r>
            <a:r>
              <a:rPr lang="el-GR" sz="4400" b="1" dirty="0"/>
              <a:t>Αγγλία</a:t>
            </a:r>
            <a:r>
              <a:rPr lang="el-GR" sz="4400" dirty="0"/>
              <a:t>)</a:t>
            </a:r>
            <a:endParaRPr lang="en-US" sz="4400" dirty="0"/>
          </a:p>
          <a:p>
            <a:pPr marL="0" indent="0">
              <a:buNone/>
            </a:pPr>
            <a:r>
              <a:rPr lang="el-GR" sz="4400" dirty="0"/>
              <a:t>32. </a:t>
            </a:r>
            <a:r>
              <a:rPr lang="en-US" sz="4400" dirty="0"/>
              <a:t>Sheffield Hallam University</a:t>
            </a:r>
            <a:r>
              <a:rPr lang="el-GR" sz="4400" dirty="0"/>
              <a:t>(</a:t>
            </a:r>
            <a:r>
              <a:rPr lang="el-GR" sz="4400" b="1" dirty="0"/>
              <a:t>Αγγλία</a:t>
            </a:r>
            <a:r>
              <a:rPr lang="el-GR" sz="4400" dirty="0"/>
              <a:t>)</a:t>
            </a:r>
          </a:p>
          <a:p>
            <a:pPr marL="0" indent="0">
              <a:buNone/>
            </a:pPr>
            <a:endParaRPr lang="el-GR" sz="4400" dirty="0"/>
          </a:p>
          <a:p>
            <a:pPr marL="0" indent="0">
              <a:buNone/>
            </a:pPr>
            <a:r>
              <a:rPr lang="el-GR" sz="4400" dirty="0"/>
              <a:t>Υπόμνημα:</a:t>
            </a:r>
          </a:p>
          <a:p>
            <a:r>
              <a:rPr lang="el-GR" sz="4400" b="1" dirty="0"/>
              <a:t>F</a:t>
            </a:r>
            <a:r>
              <a:rPr lang="el-GR" sz="4400" dirty="0"/>
              <a:t>= προπτυχιακοί φοιτητές, </a:t>
            </a:r>
            <a:r>
              <a:rPr lang="el-GR" sz="4400" b="1" dirty="0"/>
              <a:t>S</a:t>
            </a:r>
            <a:r>
              <a:rPr lang="el-GR" sz="4400" dirty="0"/>
              <a:t>= μεταπτυχιακοί φοιτητές, </a:t>
            </a:r>
            <a:r>
              <a:rPr lang="el-GR" sz="4400" b="1" dirty="0"/>
              <a:t>T</a:t>
            </a:r>
            <a:r>
              <a:rPr lang="el-GR" sz="4400" dirty="0"/>
              <a:t>=υποψήφιοι διδάκτορες</a:t>
            </a:r>
          </a:p>
          <a:p>
            <a:r>
              <a:rPr lang="el-GR" sz="4400" b="1" dirty="0"/>
              <a:t>Ν</a:t>
            </a:r>
            <a:r>
              <a:rPr lang="el-GR" sz="4400" dirty="0"/>
              <a:t>= αριθμός φοιτητών, </a:t>
            </a:r>
            <a:r>
              <a:rPr lang="el-GR" sz="4400" b="1" dirty="0"/>
              <a:t>Μ</a:t>
            </a:r>
            <a:r>
              <a:rPr lang="el-GR" sz="4400" dirty="0"/>
              <a:t>= αριθμός μηνών μετακίνησης ανά φοιτητή που προβλέπει η διμερής συμφωνία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CE71DC-4F8A-4AA9-9320-0B522AA3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441969"/>
            <a:ext cx="3209993" cy="118800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CA1301A-6CF8-4E99-96AB-5F733220B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05691C5-A7FC-417A-A3B4-974A2D0A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73D3A4-461A-4BF7-B4BA-DAB82D58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63" y="1014412"/>
            <a:ext cx="3173413" cy="4829175"/>
          </a:xfrm>
          <a:prstGeom prst="rect">
            <a:avLst/>
          </a:prstGeom>
        </p:spPr>
      </p:pic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F3DF7B4-4682-4355-A275-30242CE3D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2738" y="952500"/>
            <a:ext cx="3594100" cy="482917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C683623-8E6C-41D4-A932-BAA8E3DB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24" y="1236763"/>
            <a:ext cx="3173413" cy="1781175"/>
          </a:xfrm>
        </p:spPr>
        <p:txBody>
          <a:bodyPr>
            <a:normAutofit fontScale="90000"/>
          </a:bodyPr>
          <a:lstStyle/>
          <a:p>
            <a:r>
              <a:rPr lang="el-G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Χρηματοδότηση</a:t>
            </a:r>
            <a:r>
              <a:rPr lang="el-GR" sz="3000" b="1" dirty="0">
                <a:solidFill>
                  <a:srgbClr val="FFFFFF"/>
                </a:solidFill>
              </a:rPr>
              <a:t/>
            </a:r>
            <a:br>
              <a:rPr lang="el-GR" sz="3000" b="1" dirty="0">
                <a:solidFill>
                  <a:srgbClr val="FFFFFF"/>
                </a:solidFill>
              </a:rPr>
            </a:br>
            <a:r>
              <a:rPr lang="el-GR" sz="3000" b="1" dirty="0">
                <a:solidFill>
                  <a:srgbClr val="FFFFFF"/>
                </a:solidFill>
              </a:rPr>
              <a:t/>
            </a:r>
            <a:br>
              <a:rPr lang="el-GR" sz="3000" b="1" dirty="0">
                <a:solidFill>
                  <a:srgbClr val="FFFFFF"/>
                </a:solidFill>
              </a:rPr>
            </a:br>
            <a:r>
              <a:rPr lang="el-GR" sz="2200" b="1" dirty="0">
                <a:solidFill>
                  <a:srgbClr val="FFFFFF"/>
                </a:solidFill>
              </a:rPr>
              <a:t>-80% αρχή μετακίνησης</a:t>
            </a:r>
            <a:br>
              <a:rPr lang="el-GR" sz="2200" b="1" dirty="0">
                <a:solidFill>
                  <a:srgbClr val="FFFFFF"/>
                </a:solidFill>
              </a:rPr>
            </a:br>
            <a:r>
              <a:rPr lang="el-GR" sz="2200" b="1" dirty="0">
                <a:solidFill>
                  <a:srgbClr val="FFFFFF"/>
                </a:solidFill>
              </a:rPr>
              <a:t/>
            </a:r>
            <a:br>
              <a:rPr lang="el-GR" sz="2200" b="1" dirty="0">
                <a:solidFill>
                  <a:srgbClr val="FFFFFF"/>
                </a:solidFill>
              </a:rPr>
            </a:br>
            <a:r>
              <a:rPr lang="el-GR" sz="2200" b="1" dirty="0">
                <a:solidFill>
                  <a:srgbClr val="FFFFFF"/>
                </a:solidFill>
              </a:rPr>
              <a:t>-20% ολοκλήρωση επιτυχούς μετακίνησης</a:t>
            </a:r>
            <a:br>
              <a:rPr lang="el-GR" sz="2200" b="1" dirty="0">
                <a:solidFill>
                  <a:srgbClr val="FFFFFF"/>
                </a:solidFill>
              </a:rPr>
            </a:br>
            <a:r>
              <a:rPr lang="el-GR" sz="2200" b="1" dirty="0">
                <a:solidFill>
                  <a:srgbClr val="FFFFFF"/>
                </a:solidFill>
              </a:rPr>
              <a:t/>
            </a:r>
            <a:br>
              <a:rPr lang="el-GR" sz="2200" b="1" dirty="0">
                <a:solidFill>
                  <a:srgbClr val="FFFFFF"/>
                </a:solidFill>
              </a:rPr>
            </a:br>
            <a:endParaRPr lang="el-GR" sz="2200" b="1" dirty="0">
              <a:solidFill>
                <a:srgbClr val="FFFFFF"/>
              </a:solidFill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8D378AE-21C6-4DFC-BDB4-09817B59F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3" y="135471"/>
            <a:ext cx="1422719" cy="46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9BB0A8-031E-47FA-83C5-36D7697F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9474" y="59805"/>
            <a:ext cx="104250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050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566</Words>
  <Application>Microsoft Office PowerPoint</Application>
  <PresentationFormat>Ευρεία οθόνη</PresentationFormat>
  <Paragraphs>123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Avenir</vt:lpstr>
      <vt:lpstr>Calibri</vt:lpstr>
      <vt:lpstr>Calibri Light</vt:lpstr>
      <vt:lpstr>Rockwell</vt:lpstr>
      <vt:lpstr>Wingdings</vt:lpstr>
      <vt:lpstr>Θέμα του Office</vt:lpstr>
      <vt:lpstr>Erasmus + </vt:lpstr>
      <vt:lpstr>Πρόγραμμα Erasmus+ </vt:lpstr>
      <vt:lpstr>Βασικές προϋποθέσεις </vt:lpstr>
      <vt:lpstr>Περίοδος κινητικότητας </vt:lpstr>
      <vt:lpstr>Επιτυχής μετακίνηση </vt:lpstr>
      <vt:lpstr>Γλωσσομάθεια  και γλωσσική προετοιμασία </vt:lpstr>
      <vt:lpstr>Θέλω να πάω Erasmus:   https://eurep.auth.gr/el/students/studies  https://eurep.auth.gr/el/coordinators/studies  https://eurep.auth.gr/el/agreementslist   </vt:lpstr>
      <vt:lpstr>Διμερείς συμφωνίες στο πλαίσιο του προγράμματος Erasmus+  ΤΕΦΑΑ ΑΠΘ https://eurep.auth.gr/el/agreementslist </vt:lpstr>
      <vt:lpstr>Χρηματοδότηση  -80% αρχή μετακίνησης  -20% ολοκλήρωση επιτυχούς μετακίνησης  </vt:lpstr>
      <vt:lpstr>Erasmus + Απαραίτητο Υλικό </vt:lpstr>
      <vt:lpstr>Επόμενα βήματα…</vt:lpstr>
      <vt:lpstr>Παρουσίαση του PowerPoint</vt:lpstr>
      <vt:lpstr>ΕΝΙΑΙΑ ΜΟΡΙΟΔΟΤΗΣΗ </vt:lpstr>
      <vt:lpstr>Πληροφορίες</vt:lpstr>
      <vt:lpstr>Περισσότερη βοήθεια…. Erasmus Student Network ΑΠΘ </vt:lpstr>
      <vt:lpstr>Ευχαριστώ για την προσοχή σας!!!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Stella duka</dc:creator>
  <cp:lastModifiedBy>Ελεάνα</cp:lastModifiedBy>
  <cp:revision>12</cp:revision>
  <dcterms:created xsi:type="dcterms:W3CDTF">2021-01-20T13:03:24Z</dcterms:created>
  <dcterms:modified xsi:type="dcterms:W3CDTF">2023-02-10T08:39:15Z</dcterms:modified>
</cp:coreProperties>
</file>